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3" r:id="rId4"/>
    <p:sldId id="266" r:id="rId5"/>
    <p:sldId id="270" r:id="rId6"/>
    <p:sldId id="267" r:id="rId7"/>
    <p:sldId id="260" r:id="rId8"/>
    <p:sldId id="261" r:id="rId9"/>
    <p:sldId id="268" r:id="rId10"/>
    <p:sldId id="269" r:id="rId11"/>
    <p:sldId id="262" r:id="rId12"/>
    <p:sldId id="258" r:id="rId13"/>
    <p:sldId id="271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69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323F-FB0C-B149-A02D-99EFD1C9F62A}" type="datetimeFigureOut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D921-09F8-5341-85C5-CB053E7E5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67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323F-FB0C-B149-A02D-99EFD1C9F62A}" type="datetimeFigureOut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D921-09F8-5341-85C5-CB053E7E5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76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323F-FB0C-B149-A02D-99EFD1C9F62A}" type="datetimeFigureOut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D921-09F8-5341-85C5-CB053E7E5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83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323F-FB0C-B149-A02D-99EFD1C9F62A}" type="datetimeFigureOut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D921-09F8-5341-85C5-CB053E7E5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12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323F-FB0C-B149-A02D-99EFD1C9F62A}" type="datetimeFigureOut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D921-09F8-5341-85C5-CB053E7E5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718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323F-FB0C-B149-A02D-99EFD1C9F62A}" type="datetimeFigureOut">
              <a:rPr lang="en-US" smtClean="0"/>
              <a:t>3/31/19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D921-09F8-5341-85C5-CB053E7E5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54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323F-FB0C-B149-A02D-99EFD1C9F62A}" type="datetimeFigureOut">
              <a:rPr lang="en-US" smtClean="0"/>
              <a:t>3/31/19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D921-09F8-5341-85C5-CB053E7E5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161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323F-FB0C-B149-A02D-99EFD1C9F62A}" type="datetimeFigureOut">
              <a:rPr lang="en-US" smtClean="0"/>
              <a:t>3/31/19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D921-09F8-5341-85C5-CB053E7E5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661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323F-FB0C-B149-A02D-99EFD1C9F62A}" type="datetimeFigureOut">
              <a:rPr lang="en-US" smtClean="0"/>
              <a:t>3/31/19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D921-09F8-5341-85C5-CB053E7E5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90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323F-FB0C-B149-A02D-99EFD1C9F62A}" type="datetimeFigureOut">
              <a:rPr lang="en-US" smtClean="0"/>
              <a:t>3/31/19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D921-09F8-5341-85C5-CB053E7E5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439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323F-FB0C-B149-A02D-99EFD1C9F62A}" type="datetimeFigureOut">
              <a:rPr lang="en-US" smtClean="0"/>
              <a:t>3/31/19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D921-09F8-5341-85C5-CB053E7E5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981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7323F-FB0C-B149-A02D-99EFD1C9F62A}" type="datetimeFigureOut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3D921-09F8-5341-85C5-CB053E7E5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64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7" Type="http://schemas.openxmlformats.org/officeDocument/2006/relationships/image" Target="../media/image16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avi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2705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A novel method to study heat transfer enhancement and cooling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68600"/>
            <a:ext cx="6400800" cy="1752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Connor Moreno</a:t>
            </a:r>
          </a:p>
          <a:p>
            <a:endParaRPr lang="en-US" sz="2400" dirty="0"/>
          </a:p>
          <a:p>
            <a:r>
              <a:rPr lang="en-US" sz="2400" dirty="0"/>
              <a:t>Institution: Northern Arizona University</a:t>
            </a:r>
          </a:p>
          <a:p>
            <a:r>
              <a:rPr lang="en-US" sz="2400" dirty="0"/>
              <a:t>Mentor: Dr. Amir </a:t>
            </a:r>
            <a:r>
              <a:rPr lang="en-US" sz="2400" dirty="0" err="1"/>
              <a:t>Arzani</a:t>
            </a:r>
            <a:endParaRPr lang="en-US" dirty="0"/>
          </a:p>
        </p:txBody>
      </p:sp>
      <p:pic>
        <p:nvPicPr>
          <p:cNvPr id="4" name="Picture 3" descr="AZSGC_Color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441" y="5292725"/>
            <a:ext cx="1148516" cy="1533950"/>
          </a:xfrm>
          <a:prstGeom prst="rect">
            <a:avLst/>
          </a:prstGeom>
        </p:spPr>
      </p:pic>
      <p:pic>
        <p:nvPicPr>
          <p:cNvPr id="5" name="Picture 4" descr="Nasa 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14" y="5540974"/>
            <a:ext cx="1303634" cy="1053836"/>
          </a:xfrm>
          <a:prstGeom prst="rect">
            <a:avLst/>
          </a:prstGeom>
        </p:spPr>
      </p:pic>
      <p:pic>
        <p:nvPicPr>
          <p:cNvPr id="6" name="Picture 5" descr="NAU_201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456" y="5665077"/>
            <a:ext cx="1176145" cy="8350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0AFA23-65B5-2048-9792-5EAA80B579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4076" y="5292725"/>
            <a:ext cx="1098554" cy="143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15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70D73-D7EE-AA4E-BCAC-0AB750134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3838FB-BAE4-4849-A5B5-BC6A3C8277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175" t="2350" r="4060" b="2292"/>
          <a:stretch/>
        </p:blipFill>
        <p:spPr>
          <a:xfrm>
            <a:off x="567556" y="1798876"/>
            <a:ext cx="2688908" cy="271289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77462C-E973-4E4F-8157-5C907B2780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23" t="3404" r="6975" b="4711"/>
          <a:stretch/>
        </p:blipFill>
        <p:spPr>
          <a:xfrm>
            <a:off x="3301676" y="1798876"/>
            <a:ext cx="2696216" cy="26889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F79262-D438-3E4A-B8AB-868A1C2079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98" t="2916" r="3340" b="3624"/>
          <a:stretch/>
        </p:blipFill>
        <p:spPr>
          <a:xfrm>
            <a:off x="5997892" y="1798878"/>
            <a:ext cx="2688908" cy="26889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57C980-EF31-F742-8230-87979230FD1B}"/>
              </a:ext>
            </a:extLst>
          </p:cNvPr>
          <p:cNvSpPr txBox="1"/>
          <p:nvPr/>
        </p:nvSpPr>
        <p:spPr>
          <a:xfrm>
            <a:off x="1708268" y="4481054"/>
            <a:ext cx="407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(a)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871C1F-FECB-F843-8DD9-BE5918AF3D43}"/>
              </a:ext>
            </a:extLst>
          </p:cNvPr>
          <p:cNvSpPr txBox="1"/>
          <p:nvPr/>
        </p:nvSpPr>
        <p:spPr>
          <a:xfrm>
            <a:off x="4392367" y="4481054"/>
            <a:ext cx="417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(b)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B58389-DDFE-AF4D-8294-C73F156F5160}"/>
              </a:ext>
            </a:extLst>
          </p:cNvPr>
          <p:cNvSpPr txBox="1"/>
          <p:nvPr/>
        </p:nvSpPr>
        <p:spPr>
          <a:xfrm>
            <a:off x="7165326" y="4481054"/>
            <a:ext cx="396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(c)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CB74DB-13DD-3842-9735-BF8C92B8957E}"/>
              </a:ext>
            </a:extLst>
          </p:cNvPr>
          <p:cNvSpPr txBox="1"/>
          <p:nvPr/>
        </p:nvSpPr>
        <p:spPr>
          <a:xfrm>
            <a:off x="2239207" y="5290063"/>
            <a:ext cx="46866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(a): attractors and near-wall flow</a:t>
            </a:r>
          </a:p>
          <a:p>
            <a:r>
              <a:rPr lang="en-US" sz="1600" dirty="0"/>
              <a:t>(b): attractors and time-averaged surface temperature</a:t>
            </a:r>
          </a:p>
          <a:p>
            <a:r>
              <a:rPr lang="en-US" sz="1600" dirty="0"/>
              <a:t>(c): time-averaged surface temperature</a:t>
            </a:r>
          </a:p>
        </p:txBody>
      </p:sp>
    </p:spTree>
    <p:extLst>
      <p:ext uri="{BB962C8B-B14F-4D97-AF65-F5344CB8AC3E}">
        <p14:creationId xmlns:p14="http://schemas.microsoft.com/office/powerpoint/2010/main" val="937276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Performance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Excellent for moderate complexity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Accuracy decreases as complexity increases</a:t>
            </a:r>
          </a:p>
          <a:p>
            <a:r>
              <a:rPr lang="en-US" dirty="0"/>
              <a:t>Use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Simple case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Used with advection-diffusion</a:t>
            </a:r>
          </a:p>
          <a:p>
            <a:r>
              <a:rPr lang="en-US" dirty="0"/>
              <a:t>Future work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More complicated applications</a:t>
            </a:r>
          </a:p>
        </p:txBody>
      </p:sp>
    </p:spTree>
    <p:extLst>
      <p:ext uri="{BB962C8B-B14F-4D97-AF65-F5344CB8AC3E}">
        <p14:creationId xmlns:p14="http://schemas.microsoft.com/office/powerpoint/2010/main" val="4145838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NASA Space Grant</a:t>
            </a:r>
          </a:p>
          <a:p>
            <a:r>
              <a:rPr lang="en-US" dirty="0"/>
              <a:t>Dr. Nadine Barlow</a:t>
            </a:r>
          </a:p>
          <a:p>
            <a:r>
              <a:rPr lang="en-US" dirty="0"/>
              <a:t>Kathleen </a:t>
            </a:r>
            <a:r>
              <a:rPr lang="en-US" dirty="0" err="1"/>
              <a:t>Stigmon</a:t>
            </a:r>
            <a:endParaRPr lang="en-US" dirty="0"/>
          </a:p>
          <a:p>
            <a:r>
              <a:rPr lang="en-US" dirty="0"/>
              <a:t>Dr. Amir </a:t>
            </a:r>
            <a:r>
              <a:rPr lang="en-US" dirty="0" err="1"/>
              <a:t>Arzani</a:t>
            </a:r>
            <a:endParaRPr lang="en-US" dirty="0"/>
          </a:p>
          <a:p>
            <a:r>
              <a:rPr lang="en-US" dirty="0"/>
              <a:t>NAU Cardiovascular Biomechanics Lab</a:t>
            </a:r>
          </a:p>
          <a:p>
            <a:r>
              <a:rPr lang="en-US" dirty="0"/>
              <a:t>NAU High Performance Computing</a:t>
            </a:r>
          </a:p>
        </p:txBody>
      </p:sp>
    </p:spTree>
    <p:extLst>
      <p:ext uri="{BB962C8B-B14F-4D97-AF65-F5344CB8AC3E}">
        <p14:creationId xmlns:p14="http://schemas.microsoft.com/office/powerpoint/2010/main" val="53781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D5057-0B65-FC4D-918B-3572D821C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Questions?</a:t>
            </a:r>
          </a:p>
        </p:txBody>
      </p:sp>
      <p:pic>
        <p:nvPicPr>
          <p:cNvPr id="3" name="IJ1anim">
            <a:hlinkClick r:id="" action="ppaction://media"/>
            <a:extLst>
              <a:ext uri="{FF2B5EF4-FFF2-40B4-BE49-F238E27FC236}">
                <a16:creationId xmlns:a16="http://schemas.microsoft.com/office/drawing/2014/main" id="{1FDDD945-8870-3B4D-91B8-AD624583F0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3984" r="15517" b="9182"/>
          <a:stretch/>
        </p:blipFill>
        <p:spPr>
          <a:xfrm>
            <a:off x="1" y="2312275"/>
            <a:ext cx="4590006" cy="2840171"/>
          </a:xfrm>
          <a:prstGeom prst="rect">
            <a:avLst/>
          </a:prstGeom>
        </p:spPr>
      </p:pic>
      <p:pic>
        <p:nvPicPr>
          <p:cNvPr id="4" name="IJ2anim">
            <a:hlinkClick r:id="" action="ppaction://media"/>
            <a:extLst>
              <a:ext uri="{FF2B5EF4-FFF2-40B4-BE49-F238E27FC236}">
                <a16:creationId xmlns:a16="http://schemas.microsoft.com/office/drawing/2014/main" id="{2AEA2EB4-7125-474C-AD37-D110EFAE5E9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9643" r="10153" b="7888"/>
          <a:stretch/>
        </p:blipFill>
        <p:spPr>
          <a:xfrm>
            <a:off x="4547304" y="2312275"/>
            <a:ext cx="4596696" cy="284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39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2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Heat transfer (HT) in engineering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HT important for many devices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/>
              <a:t>Power plants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/>
              <a:t>Automobiles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/>
              <a:t>Electronics</a:t>
            </a:r>
          </a:p>
          <a:p>
            <a:pPr lvl="1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4C2A7F-64E7-C443-A6C1-9476601D38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40"/>
          <a:stretch/>
        </p:blipFill>
        <p:spPr>
          <a:xfrm>
            <a:off x="6720" y="4520815"/>
            <a:ext cx="3142593" cy="20161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ult2ex8jomchkwcbf87i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313" y="4520814"/>
            <a:ext cx="3000745" cy="201612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05425B-C0CE-A441-AB27-1D76271978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82" r="5857"/>
          <a:stretch/>
        </p:blipFill>
        <p:spPr>
          <a:xfrm>
            <a:off x="6001407" y="4520814"/>
            <a:ext cx="3142593" cy="20161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0972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 modeling in engineering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Simulations necessary in design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Traditionally done using advection-diffusion (A-D) equations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Accurate but slow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High-resolution simulations take 10+ hours: downtime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Room for improvement</a:t>
            </a:r>
          </a:p>
        </p:txBody>
      </p:sp>
    </p:spTree>
    <p:extLst>
      <p:ext uri="{BB962C8B-B14F-4D97-AF65-F5344CB8AC3E}">
        <p14:creationId xmlns:p14="http://schemas.microsoft.com/office/powerpoint/2010/main" val="2678120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386" y="314434"/>
            <a:ext cx="3987800" cy="515883"/>
          </a:xfrm>
        </p:spPr>
        <p:txBody>
          <a:bodyPr anchor="t">
            <a:normAutofit/>
          </a:bodyPr>
          <a:lstStyle/>
          <a:p>
            <a:r>
              <a:rPr lang="en-US" sz="2400" dirty="0"/>
              <a:t>Introduction (Cont.)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0386" y="1080876"/>
            <a:ext cx="4103851" cy="577712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Novel technique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200" dirty="0"/>
              <a:t>Created by Dr. Amir </a:t>
            </a:r>
            <a:r>
              <a:rPr lang="en-US" sz="2200" dirty="0" err="1"/>
              <a:t>Arzani</a:t>
            </a:r>
            <a:r>
              <a:rPr lang="en-US" sz="2200" dirty="0"/>
              <a:t> through discovery in cardiovascular mass transport settings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200" dirty="0"/>
              <a:t>Correlation between two parameters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200" dirty="0"/>
              <a:t>Near wall flow: attractors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200" dirty="0"/>
              <a:t>Surface concentration (advection-diffusion)</a:t>
            </a:r>
          </a:p>
        </p:txBody>
      </p:sp>
      <p:pic>
        <p:nvPicPr>
          <p:cNvPr id="8" name="Picture 7" descr="Screen Shot 2019-02-24 at 1.14.10 PM.png">
            <a:extLst>
              <a:ext uri="{FF2B5EF4-FFF2-40B4-BE49-F238E27FC236}">
                <a16:creationId xmlns:a16="http://schemas.microsoft.com/office/drawing/2014/main" id="{FA9C8E0A-05A8-9941-B402-319680275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840" y="1228016"/>
            <a:ext cx="3897858" cy="34908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837385-3D9D-6C45-846E-7D04D965AFBF}"/>
              </a:ext>
            </a:extLst>
          </p:cNvPr>
          <p:cNvSpPr txBox="1"/>
          <p:nvPr/>
        </p:nvSpPr>
        <p:spPr>
          <a:xfrm>
            <a:off x="4724839" y="4845784"/>
            <a:ext cx="3897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Attractor (blue) and corresponding surface concentration with varying surface mass flux uniformity (α)</a:t>
            </a:r>
          </a:p>
        </p:txBody>
      </p:sp>
    </p:spTree>
    <p:extLst>
      <p:ext uri="{BB962C8B-B14F-4D97-AF65-F5344CB8AC3E}">
        <p14:creationId xmlns:p14="http://schemas.microsoft.com/office/powerpoint/2010/main" val="3687063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9-02-24 at 1.14.34 PM.png">
            <a:extLst>
              <a:ext uri="{FF2B5EF4-FFF2-40B4-BE49-F238E27FC236}">
                <a16:creationId xmlns:a16="http://schemas.microsoft.com/office/drawing/2014/main" id="{D87AD161-47DB-E643-A904-5F0F75547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861" y="1420414"/>
            <a:ext cx="4413753" cy="3005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2B445D-C625-7B40-9130-5024FE33364C}"/>
              </a:ext>
            </a:extLst>
          </p:cNvPr>
          <p:cNvSpPr txBox="1"/>
          <p:nvPr/>
        </p:nvSpPr>
        <p:spPr>
          <a:xfrm>
            <a:off x="4449860" y="4559534"/>
            <a:ext cx="44137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Attractor (blue) and corresponding surface concentration with varying surface mass flux uniformity (α)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C24F021-4FE8-D045-AE6D-4D0790F12F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0386" y="1079938"/>
            <a:ext cx="3839669" cy="353214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Novel technique (cont.)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200" dirty="0"/>
              <a:t>Good estimation of patterns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200" dirty="0"/>
              <a:t>Sacrifice accuracy for time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200" dirty="0"/>
              <a:t>Surface concentration </a:t>
            </a:r>
            <a:r>
              <a:rPr lang="mr-IN" sz="2200" dirty="0"/>
              <a:t>–</a:t>
            </a:r>
            <a:r>
              <a:rPr lang="en-US" sz="2200" dirty="0"/>
              <a:t> surface temperature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200" dirty="0"/>
              <a:t>Desire to apply to HT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6E0AD5A-066A-DE42-8E78-2971BA069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386" y="314434"/>
            <a:ext cx="3987800" cy="515883"/>
          </a:xfrm>
        </p:spPr>
        <p:txBody>
          <a:bodyPr anchor="t">
            <a:normAutofit/>
          </a:bodyPr>
          <a:lstStyle/>
          <a:p>
            <a:r>
              <a:rPr lang="en-US" sz="2400" dirty="0"/>
              <a:t>Introduction (Cont.)</a:t>
            </a:r>
          </a:p>
        </p:txBody>
      </p:sp>
    </p:spTree>
    <p:extLst>
      <p:ext uri="{BB962C8B-B14F-4D97-AF65-F5344CB8AC3E}">
        <p14:creationId xmlns:p14="http://schemas.microsoft.com/office/powerpoint/2010/main" val="1243787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237F8-259F-6D46-8DF4-D516E136B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6203B2-9782-E447-8A98-43806C629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0883" y="1254932"/>
            <a:ext cx="3589066" cy="22281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3BA5BB-3590-DC4A-8860-567B540AF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883" y="3350246"/>
            <a:ext cx="3589066" cy="24468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DB4B42-B457-1D4E-B423-5BF2FE4E22AF}"/>
              </a:ext>
            </a:extLst>
          </p:cNvPr>
          <p:cNvSpPr txBox="1"/>
          <p:nvPr/>
        </p:nvSpPr>
        <p:spPr>
          <a:xfrm>
            <a:off x="457200" y="1674674"/>
            <a:ext cx="39045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Classical impinging jet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 dirty="0"/>
              <a:t>Region of interest: bottom plate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Computational fluid dynamics – finite element method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 dirty="0" err="1"/>
              <a:t>Navier</a:t>
            </a:r>
            <a:r>
              <a:rPr lang="en-US" sz="2000" dirty="0"/>
              <a:t>-Stokes: Oasis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 dirty="0"/>
              <a:t>Advection-Diffusion: </a:t>
            </a:r>
            <a:r>
              <a:rPr lang="en-US" sz="2000" dirty="0" err="1"/>
              <a:t>FEniCS</a:t>
            </a: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586DA6-D113-5D4F-9D32-CC2E311076AE}"/>
              </a:ext>
            </a:extLst>
          </p:cNvPr>
          <p:cNvSpPr txBox="1"/>
          <p:nvPr/>
        </p:nvSpPr>
        <p:spPr>
          <a:xfrm>
            <a:off x="8496686" y="2159638"/>
            <a:ext cx="380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69F81F-4642-D344-844D-675121908BDB}"/>
              </a:ext>
            </a:extLst>
          </p:cNvPr>
          <p:cNvSpPr txBox="1"/>
          <p:nvPr/>
        </p:nvSpPr>
        <p:spPr>
          <a:xfrm>
            <a:off x="8496686" y="4623175"/>
            <a:ext cx="388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(b)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1EFD8E-A0D9-8942-A90F-3BD5F5A35893}"/>
              </a:ext>
            </a:extLst>
          </p:cNvPr>
          <p:cNvSpPr txBox="1"/>
          <p:nvPr/>
        </p:nvSpPr>
        <p:spPr>
          <a:xfrm>
            <a:off x="5171090" y="5893483"/>
            <a:ext cx="3212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(a): impinging jet configuration</a:t>
            </a:r>
          </a:p>
          <a:p>
            <a:r>
              <a:rPr lang="en-US" sz="1600" dirty="0"/>
              <a:t>(b): bottom plate (region of interest)</a:t>
            </a:r>
          </a:p>
        </p:txBody>
      </p:sp>
    </p:spTree>
    <p:extLst>
      <p:ext uri="{BB962C8B-B14F-4D97-AF65-F5344CB8AC3E}">
        <p14:creationId xmlns:p14="http://schemas.microsoft.com/office/powerpoint/2010/main" val="451031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</a:t>
            </a:r>
          </a:p>
        </p:txBody>
      </p:sp>
      <p:pic>
        <p:nvPicPr>
          <p:cNvPr id="4" name="IJ1anim">
            <a:hlinkClick r:id="" action="ppaction://media"/>
            <a:extLst>
              <a:ext uri="{FF2B5EF4-FFF2-40B4-BE49-F238E27FC236}">
                <a16:creationId xmlns:a16="http://schemas.microsoft.com/office/drawing/2014/main" id="{FC0FA1DD-0E58-2145-A863-0DE6A972606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3984" r="15517" b="9182"/>
          <a:stretch/>
        </p:blipFill>
        <p:spPr>
          <a:xfrm>
            <a:off x="1171903" y="1417638"/>
            <a:ext cx="6800193" cy="420777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64DB13-5CB9-7B4C-B81C-D20DD0B0FA0B}"/>
              </a:ext>
            </a:extLst>
          </p:cNvPr>
          <p:cNvSpPr txBox="1"/>
          <p:nvPr/>
        </p:nvSpPr>
        <p:spPr>
          <a:xfrm>
            <a:off x="4456386" y="3108647"/>
            <a:ext cx="380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D90CA2-BFE2-C141-9C22-FD76B19ED4E2}"/>
              </a:ext>
            </a:extLst>
          </p:cNvPr>
          <p:cNvSpPr txBox="1"/>
          <p:nvPr/>
        </p:nvSpPr>
        <p:spPr>
          <a:xfrm>
            <a:off x="3284483" y="5419901"/>
            <a:ext cx="388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(b)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3FDE89-99F9-DC47-B7CC-B454D4C84ACD}"/>
              </a:ext>
            </a:extLst>
          </p:cNvPr>
          <p:cNvSpPr txBox="1"/>
          <p:nvPr/>
        </p:nvSpPr>
        <p:spPr>
          <a:xfrm>
            <a:off x="5600767" y="5419901"/>
            <a:ext cx="369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(c)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3DD56B-7BD2-E84D-A4D7-BB8F1492141A}"/>
              </a:ext>
            </a:extLst>
          </p:cNvPr>
          <p:cNvSpPr txBox="1"/>
          <p:nvPr/>
        </p:nvSpPr>
        <p:spPr>
          <a:xfrm>
            <a:off x="2410024" y="5868132"/>
            <a:ext cx="485318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(a): fluid flow velocity magnitude (mm/s)</a:t>
            </a:r>
          </a:p>
          <a:p>
            <a:r>
              <a:rPr lang="en-US" sz="1600" dirty="0"/>
              <a:t>(b): WSS magnitude (mPa) demonstrating near wall flow</a:t>
            </a:r>
          </a:p>
          <a:p>
            <a:r>
              <a:rPr lang="en-US" sz="1600" dirty="0"/>
              <a:t>(c): surface temperature (°C)</a:t>
            </a:r>
          </a:p>
        </p:txBody>
      </p:sp>
    </p:spTree>
    <p:extLst>
      <p:ext uri="{BB962C8B-B14F-4D97-AF65-F5344CB8AC3E}">
        <p14:creationId xmlns:p14="http://schemas.microsoft.com/office/powerpoint/2010/main" val="327993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227E6A-F0A6-EB4D-B43D-E10A265B51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239" t="3703" r="6116" b="4898"/>
          <a:stretch/>
        </p:blipFill>
        <p:spPr>
          <a:xfrm>
            <a:off x="415160" y="1798877"/>
            <a:ext cx="2789375" cy="275574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A5793E-2160-834D-A844-28DA96C0D2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95" t="5960" r="6617" b="6517"/>
          <a:stretch/>
        </p:blipFill>
        <p:spPr>
          <a:xfrm>
            <a:off x="3205772" y="1798878"/>
            <a:ext cx="2753475" cy="27557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B31DE2-4418-0746-B4ED-5C1C730007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51" t="2416" r="3621"/>
          <a:stretch/>
        </p:blipFill>
        <p:spPr>
          <a:xfrm>
            <a:off x="5997892" y="1798878"/>
            <a:ext cx="2730948" cy="27557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F88CBE-3B2A-CF4C-BB46-62CB0DE8CFC8}"/>
              </a:ext>
            </a:extLst>
          </p:cNvPr>
          <p:cNvSpPr txBox="1"/>
          <p:nvPr/>
        </p:nvSpPr>
        <p:spPr>
          <a:xfrm>
            <a:off x="1606105" y="4593310"/>
            <a:ext cx="407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(a)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15C4CE-60C9-0B4B-91EC-2CB286A95567}"/>
              </a:ext>
            </a:extLst>
          </p:cNvPr>
          <p:cNvSpPr txBox="1"/>
          <p:nvPr/>
        </p:nvSpPr>
        <p:spPr>
          <a:xfrm>
            <a:off x="4368258" y="4581957"/>
            <a:ext cx="417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(b)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D096F3-D5D3-324A-B5D2-81A54D17983C}"/>
              </a:ext>
            </a:extLst>
          </p:cNvPr>
          <p:cNvSpPr txBox="1"/>
          <p:nvPr/>
        </p:nvSpPr>
        <p:spPr>
          <a:xfrm>
            <a:off x="7154815" y="4554624"/>
            <a:ext cx="396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(c)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AD33AB-C4C4-B544-BB24-832D0B44AC2B}"/>
              </a:ext>
            </a:extLst>
          </p:cNvPr>
          <p:cNvSpPr txBox="1"/>
          <p:nvPr/>
        </p:nvSpPr>
        <p:spPr>
          <a:xfrm>
            <a:off x="2239207" y="5290063"/>
            <a:ext cx="46866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(a): attractors and time-averaged near-wall flow</a:t>
            </a:r>
          </a:p>
          <a:p>
            <a:r>
              <a:rPr lang="en-US" sz="1600" dirty="0"/>
              <a:t>(b): attractors and time-averaged surface temperature</a:t>
            </a:r>
          </a:p>
          <a:p>
            <a:r>
              <a:rPr lang="en-US" sz="1600" dirty="0"/>
              <a:t>(c): time-averaged surface temperature</a:t>
            </a:r>
          </a:p>
        </p:txBody>
      </p:sp>
    </p:spTree>
    <p:extLst>
      <p:ext uri="{BB962C8B-B14F-4D97-AF65-F5344CB8AC3E}">
        <p14:creationId xmlns:p14="http://schemas.microsoft.com/office/powerpoint/2010/main" val="3791605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A029D-B53E-E943-A22B-9278E7ED2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</a:t>
            </a:r>
          </a:p>
        </p:txBody>
      </p:sp>
      <p:pic>
        <p:nvPicPr>
          <p:cNvPr id="4" name="IJ2anim">
            <a:hlinkClick r:id="" action="ppaction://media"/>
            <a:extLst>
              <a:ext uri="{FF2B5EF4-FFF2-40B4-BE49-F238E27FC236}">
                <a16:creationId xmlns:a16="http://schemas.microsoft.com/office/drawing/2014/main" id="{D40323B3-3F66-E44D-AB3C-353D3F6C815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643" r="10153" b="7888"/>
          <a:stretch/>
        </p:blipFill>
        <p:spPr>
          <a:xfrm>
            <a:off x="957631" y="1261240"/>
            <a:ext cx="7228738" cy="446643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BA895C-69B1-044E-8572-FD87F0B79021}"/>
              </a:ext>
            </a:extLst>
          </p:cNvPr>
          <p:cNvSpPr txBox="1"/>
          <p:nvPr/>
        </p:nvSpPr>
        <p:spPr>
          <a:xfrm>
            <a:off x="2410024" y="5868132"/>
            <a:ext cx="485318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(a): fluid flow velocity magnitude (mm/s)</a:t>
            </a:r>
          </a:p>
          <a:p>
            <a:r>
              <a:rPr lang="en-US" sz="1600" dirty="0"/>
              <a:t>(b): WSS magnitude (mPa) demonstrating near wall flow</a:t>
            </a:r>
          </a:p>
          <a:p>
            <a:r>
              <a:rPr lang="en-US" sz="1600" dirty="0"/>
              <a:t>(c): surface temperature (°C)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42728D-77CD-0C48-816F-D00810D45291}"/>
              </a:ext>
            </a:extLst>
          </p:cNvPr>
          <p:cNvSpPr txBox="1"/>
          <p:nvPr/>
        </p:nvSpPr>
        <p:spPr>
          <a:xfrm>
            <a:off x="4393326" y="3108647"/>
            <a:ext cx="380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506C17-D03D-8A49-9390-27B9A6C80CA8}"/>
              </a:ext>
            </a:extLst>
          </p:cNvPr>
          <p:cNvSpPr txBox="1"/>
          <p:nvPr/>
        </p:nvSpPr>
        <p:spPr>
          <a:xfrm>
            <a:off x="3179383" y="5419901"/>
            <a:ext cx="388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(b)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18B9E2-5AD5-894D-9348-B4A1E2A78755}"/>
              </a:ext>
            </a:extLst>
          </p:cNvPr>
          <p:cNvSpPr txBox="1"/>
          <p:nvPr/>
        </p:nvSpPr>
        <p:spPr>
          <a:xfrm>
            <a:off x="5628921" y="5442871"/>
            <a:ext cx="369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(c)</a:t>
            </a:r>
          </a:p>
        </p:txBody>
      </p:sp>
    </p:spTree>
    <p:extLst>
      <p:ext uri="{BB962C8B-B14F-4D97-AF65-F5344CB8AC3E}">
        <p14:creationId xmlns:p14="http://schemas.microsoft.com/office/powerpoint/2010/main" val="10648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3681</TotalTime>
  <Words>407</Words>
  <Application>Microsoft Macintosh PowerPoint</Application>
  <PresentationFormat>On-screen Show (4:3)</PresentationFormat>
  <Paragraphs>87</Paragraphs>
  <Slides>13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Courier New</vt:lpstr>
      <vt:lpstr>Wingdings</vt:lpstr>
      <vt:lpstr>Office Theme</vt:lpstr>
      <vt:lpstr>A novel method to study heat transfer enhancement and cooling</vt:lpstr>
      <vt:lpstr>Introduction</vt:lpstr>
      <vt:lpstr>Introduction (Cont.)</vt:lpstr>
      <vt:lpstr>Introduction (Cont.)</vt:lpstr>
      <vt:lpstr>Introduction (Cont.)</vt:lpstr>
      <vt:lpstr>Methods</vt:lpstr>
      <vt:lpstr>Data</vt:lpstr>
      <vt:lpstr>Analysis</vt:lpstr>
      <vt:lpstr>Data</vt:lpstr>
      <vt:lpstr>Analysis</vt:lpstr>
      <vt:lpstr>Conclusion</vt:lpstr>
      <vt:lpstr>Acknowledgements</vt:lpstr>
      <vt:lpstr>Any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Novel…</dc:title>
  <dc:creator>Connor Moreno</dc:creator>
  <cp:lastModifiedBy>Daniel Ray McConnell</cp:lastModifiedBy>
  <cp:revision>79</cp:revision>
  <dcterms:created xsi:type="dcterms:W3CDTF">2019-02-23T19:58:17Z</dcterms:created>
  <dcterms:modified xsi:type="dcterms:W3CDTF">2019-03-31T18:56:56Z</dcterms:modified>
</cp:coreProperties>
</file>